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34868522-B1F5-4920-91CB-D4CA6E1BBF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8c8060b2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3b8c8060b2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b8c8060b20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b8c8060b20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b8c8060b20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b8557e4fcc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3b8557e4fcc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b85b16a59b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b85b16a59b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b85b16a59b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b85b16a59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b85b16a59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b85b16a59b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b85b16a59b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b85b16a59b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b85b16a59b_0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b8c8060b20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3b8c8060b20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8c8060b20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8c8060b20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b8c8060b20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bab3a44b40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bab3a44b40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bab3a44b40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bab3a44b40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bab3a44b40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bab3a44b40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bab3a44b40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bab3a44b40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bab3a44b40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bab3a44b40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bab3a44b40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bab3a44b40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b8c8060b20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3b8c8060b20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bab3a44b40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bab3a44b40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bab3a44b40_1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bab3a44b40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bab3a44b40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bab3a44b40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ab3a44b40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bab3a44b40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bab3a44b40_1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8c8060b20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3b8c8060b20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8c0eb6b64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3b8c0eb6b64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b8c0eb6b64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b8c0eb6b64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b8c0eb6b64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ac67841e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bac67841e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8c8060b20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8c8060b20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b8c8060b20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4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2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4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2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2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3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3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37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3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3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0" y="1844775"/>
            <a:ext cx="12192000" cy="16699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25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7200" b="1">
                <a:solidFill>
                  <a:srgbClr val="0f172a"/>
                </a:solidFill>
              </a:rPr>
              <a:t>RT-CAN Gateway System</a:t>
            </a:r>
            <a:endParaRPr lang="en-US" sz="7200" b="1">
              <a:solidFill>
                <a:srgbClr val="0f172a"/>
              </a:solidFill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900335" y="3626997"/>
            <a:ext cx="839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Nucleo-F429ZI</a:t>
            </a:r>
            <a:endParaRPr b="1" i="0" sz="2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331046" y="295468"/>
            <a:ext cx="2885306" cy="675894"/>
          </a:xfrm>
          <a:custGeom>
            <a:rect b="b" l="l" r="r" t="t"/>
            <a:pathLst>
              <a:path extrusionOk="0" h="194362" w="759791">
                <a:moveTo>
                  <a:pt x="97181" y="0"/>
                </a:moveTo>
                <a:lnTo>
                  <a:pt x="662610" y="0"/>
                </a:lnTo>
                <a:cubicBezTo>
                  <a:pt x="716282" y="0"/>
                  <a:pt x="759791" y="43509"/>
                  <a:pt x="759791" y="97181"/>
                </a:cubicBezTo>
                <a:lnTo>
                  <a:pt x="759791" y="97181"/>
                </a:lnTo>
                <a:cubicBezTo>
                  <a:pt x="759791" y="122955"/>
                  <a:pt x="749552" y="147673"/>
                  <a:pt x="731327" y="165898"/>
                </a:cubicBezTo>
                <a:cubicBezTo>
                  <a:pt x="713102" y="184123"/>
                  <a:pt x="688384" y="194362"/>
                  <a:pt x="662610" y="194362"/>
                </a:cubicBezTo>
                <a:lnTo>
                  <a:pt x="97181" y="194362"/>
                </a:lnTo>
                <a:cubicBezTo>
                  <a:pt x="71407" y="194362"/>
                  <a:pt x="46689" y="184123"/>
                  <a:pt x="28464" y="165898"/>
                </a:cubicBezTo>
                <a:cubicBezTo>
                  <a:pt x="10239" y="147673"/>
                  <a:pt x="0" y="122955"/>
                  <a:pt x="0" y="97181"/>
                </a:cubicBezTo>
                <a:lnTo>
                  <a:pt x="0" y="97181"/>
                </a:lnTo>
                <a:cubicBezTo>
                  <a:pt x="0" y="71407"/>
                  <a:pt x="10239" y="46689"/>
                  <a:pt x="28464" y="28464"/>
                </a:cubicBezTo>
                <a:cubicBezTo>
                  <a:pt x="46689" y="10239"/>
                  <a:pt x="71407" y="0"/>
                  <a:pt x="97181" y="0"/>
                </a:cubicBezTo>
                <a:close/>
              </a:path>
            </a:pathLst>
          </a:custGeom>
          <a:solidFill>
            <a:srgbClr val="0F1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INTEL EDGE AI SW 8th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80000" y="6300000"/>
            <a:ext cx="720000" cy="360000"/>
          </a:xfrm>
          <a:prstGeom prst="rect">
            <a:avLst/>
          </a:prstGeom>
          <a:blipFill rotWithShape="1">
            <a:blip r:embed="rId3">
              <a:alphaModFix amt="1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9262925" y="4457700"/>
            <a:ext cx="1028700" cy="12641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조민재</a:t>
            </a:r>
            <a:endParaRPr lang="en-US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윤찬민</a:t>
            </a:r>
            <a:endParaRPr lang="en-US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나지훈</a:t>
            </a:r>
            <a:endParaRPr lang="en-US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-47625" y="0"/>
            <a:ext cx="12287250" cy="686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1650200" y="2625275"/>
            <a:ext cx="3729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(이 프로젝트에서는 이벤트 신호로 사용)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998900" y="6270975"/>
            <a:ext cx="3729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대기 중인 Task를 깨움.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/>
        </p:nvSpPr>
        <p:spPr>
          <a:xfrm>
            <a:off x="0" y="1844775"/>
            <a:ext cx="12192000" cy="22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5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CAN통신</a:t>
            </a:r>
            <a:endParaRPr b="1" i="0" sz="96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1900335" y="3626997"/>
            <a:ext cx="8391300" cy="494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Nucleo-F429ZI</a:t>
            </a:r>
            <a:endParaRPr b="1" i="0" sz="2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31046" y="295468"/>
            <a:ext cx="2884832" cy="676082"/>
          </a:xfrm>
          <a:custGeom>
            <a:rect b="b" l="l" r="r" t="t"/>
            <a:pathLst>
              <a:path extrusionOk="0" h="194362" w="759791">
                <a:moveTo>
                  <a:pt x="97181" y="0"/>
                </a:moveTo>
                <a:lnTo>
                  <a:pt x="662610" y="0"/>
                </a:lnTo>
                <a:cubicBezTo>
                  <a:pt x="716282" y="0"/>
                  <a:pt x="759791" y="43509"/>
                  <a:pt x="759791" y="97181"/>
                </a:cubicBezTo>
                <a:lnTo>
                  <a:pt x="759791" y="97181"/>
                </a:lnTo>
                <a:cubicBezTo>
                  <a:pt x="759791" y="122955"/>
                  <a:pt x="749552" y="147673"/>
                  <a:pt x="731327" y="165898"/>
                </a:cubicBezTo>
                <a:cubicBezTo>
                  <a:pt x="713102" y="184123"/>
                  <a:pt x="688384" y="194362"/>
                  <a:pt x="662610" y="194362"/>
                </a:cubicBezTo>
                <a:lnTo>
                  <a:pt x="97181" y="194362"/>
                </a:lnTo>
                <a:cubicBezTo>
                  <a:pt x="71407" y="194362"/>
                  <a:pt x="46689" y="184123"/>
                  <a:pt x="28464" y="165898"/>
                </a:cubicBezTo>
                <a:cubicBezTo>
                  <a:pt x="10239" y="147673"/>
                  <a:pt x="0" y="122955"/>
                  <a:pt x="0" y="97181"/>
                </a:cubicBezTo>
                <a:lnTo>
                  <a:pt x="0" y="97181"/>
                </a:lnTo>
                <a:cubicBezTo>
                  <a:pt x="0" y="71407"/>
                  <a:pt x="10239" y="46689"/>
                  <a:pt x="28464" y="28464"/>
                </a:cubicBezTo>
                <a:cubicBezTo>
                  <a:pt x="46689" y="10239"/>
                  <a:pt x="71407" y="0"/>
                  <a:pt x="97181" y="0"/>
                </a:cubicBezTo>
                <a:close/>
              </a:path>
            </a:pathLst>
          </a:custGeom>
          <a:solidFill>
            <a:srgbClr val="0F1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INTEL EDGE AI SW 8th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180000" y="6300000"/>
            <a:ext cx="720000" cy="360000"/>
          </a:xfrm>
          <a:prstGeom prst="rect">
            <a:avLst/>
          </a:prstGeom>
          <a:blipFill rotWithShape="1">
            <a:blip r:embed="rId3">
              <a:alphaModFix amt="1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8200" y="4886325"/>
            <a:ext cx="5840413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559039" y="445340"/>
            <a:ext cx="44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CAN 통신</a:t>
            </a:r>
            <a:endParaRPr b="1" i="0" sz="32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24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0" name="Google Shape;260;p24"/>
          <p:cNvGrpSpPr/>
          <p:nvPr/>
        </p:nvGrpSpPr>
        <p:grpSpPr>
          <a:xfrm>
            <a:off x="641577" y="1042833"/>
            <a:ext cx="314106" cy="141668"/>
            <a:chOff x="3513362" y="809644"/>
            <a:chExt cx="625959" cy="282319"/>
          </a:xfrm>
        </p:grpSpPr>
        <p:grpSp>
          <p:nvGrpSpPr>
            <p:cNvPr id="261" name="Google Shape;261;p24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262" name="Google Shape;262;p24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24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265" name="Google Shape;265;p24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24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268" name="Google Shape;268;p24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descr="업로드한 이미지" id="270" name="Google Shape;270;p24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271" name="Google Shape;271;p24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272" name="Google Shape;272;p24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273" name="Google Shape;273;p24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274" name="Google Shape;274;p24"/>
          <p:cNvSpPr/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03" y="1905000"/>
            <a:ext cx="5109733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4"/>
          <p:cNvSpPr/>
          <p:nvPr/>
        </p:nvSpPr>
        <p:spPr>
          <a:xfrm>
            <a:off x="2116414" y="2209800"/>
            <a:ext cx="657225" cy="3333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2364064" y="4243387"/>
            <a:ext cx="2188886" cy="3333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2364064" y="4576762"/>
            <a:ext cx="2188886" cy="3333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5993089" y="5557837"/>
            <a:ext cx="3350936" cy="3333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3486" y="1905000"/>
            <a:ext cx="6249863" cy="2531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25"/>
          <p:cNvSpPr txBox="1"/>
          <p:nvPr/>
        </p:nvSpPr>
        <p:spPr>
          <a:xfrm>
            <a:off x="559039" y="445340"/>
            <a:ext cx="44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CAN 통신</a:t>
            </a:r>
            <a:endParaRPr b="1" i="0" sz="32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5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8" name="Google Shape;288;p25"/>
          <p:cNvGrpSpPr/>
          <p:nvPr/>
        </p:nvGrpSpPr>
        <p:grpSpPr>
          <a:xfrm>
            <a:off x="641577" y="1042833"/>
            <a:ext cx="314106" cy="141668"/>
            <a:chOff x="3513362" y="809644"/>
            <a:chExt cx="625959" cy="282319"/>
          </a:xfrm>
        </p:grpSpPr>
        <p:grpSp>
          <p:nvGrpSpPr>
            <p:cNvPr id="289" name="Google Shape;289;p25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290" name="Google Shape;290;p25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25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293" name="Google Shape;293;p25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25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296" name="Google Shape;296;p25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25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descr="업로드한 이미지" id="298" name="Google Shape;298;p25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299" name="Google Shape;299;p25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300" name="Google Shape;300;p25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301" name="Google Shape;301;p25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302" name="Google Shape;302;p25"/>
          <p:cNvSpPr/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750" y="2642112"/>
            <a:ext cx="5802341" cy="31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719750" y="2130601"/>
            <a:ext cx="59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CAN통신은 필터를 직접 코딩해주어야 한다!</a:t>
            </a:r>
            <a:endParaRPr b="1" i="0" sz="1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350" y="1773650"/>
            <a:ext cx="4864101" cy="458270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 txBox="1"/>
          <p:nvPr/>
        </p:nvSpPr>
        <p:spPr>
          <a:xfrm>
            <a:off x="7012050" y="1102276"/>
            <a:ext cx="59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F172A"/>
                </a:solidFill>
              </a:rPr>
              <a:t>함수 관련은 stm32f4xx_hal_can.h 에 참고하면된다.</a:t>
            </a:r>
            <a:endParaRPr b="1" i="0" sz="1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559039" y="445340"/>
            <a:ext cx="44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CAN 통신</a:t>
            </a:r>
            <a:endParaRPr b="1" i="0" sz="32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26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4" name="Google Shape;314;p26"/>
          <p:cNvGrpSpPr/>
          <p:nvPr/>
        </p:nvGrpSpPr>
        <p:grpSpPr>
          <a:xfrm>
            <a:off x="641578" y="1042832"/>
            <a:ext cx="314106" cy="141668"/>
            <a:chOff x="3513362" y="809644"/>
            <a:chExt cx="625959" cy="282319"/>
          </a:xfrm>
        </p:grpSpPr>
        <p:grpSp>
          <p:nvGrpSpPr>
            <p:cNvPr id="315" name="Google Shape;315;p26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316" name="Google Shape;316;p26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26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319" name="Google Shape;319;p26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" name="Google Shape;321;p26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322" name="Google Shape;322;p26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descr="업로드한 이미지" id="324" name="Google Shape;324;p26"/>
          <p:cNvSpPr/>
          <p:nvPr/>
        </p:nvSpPr>
        <p:spPr>
          <a:xfrm>
            <a:off x="1682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325" name="Google Shape;325;p26"/>
          <p:cNvSpPr/>
          <p:nvPr/>
        </p:nvSpPr>
        <p:spPr>
          <a:xfrm>
            <a:off x="3206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326" name="Google Shape;326;p26"/>
          <p:cNvSpPr/>
          <p:nvPr/>
        </p:nvSpPr>
        <p:spPr>
          <a:xfrm>
            <a:off x="473075" y="1603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327" name="Google Shape;327;p26"/>
          <p:cNvSpPr/>
          <p:nvPr/>
        </p:nvSpPr>
        <p:spPr>
          <a:xfrm>
            <a:off x="625475" y="3127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328" name="Google Shape;328;p26"/>
          <p:cNvSpPr/>
          <p:nvPr/>
        </p:nvSpPr>
        <p:spPr>
          <a:xfrm>
            <a:off x="777875" y="4651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26"/>
          <p:cNvPicPr preferRelativeResize="0"/>
          <p:nvPr/>
        </p:nvPicPr>
        <p:blipFill rotWithShape="1">
          <a:blip r:embed="rId3">
            <a:alphaModFix/>
          </a:blip>
          <a:srcRect b="0" l="3474" r="0" t="0"/>
          <a:stretch/>
        </p:blipFill>
        <p:spPr>
          <a:xfrm>
            <a:off x="320675" y="2531575"/>
            <a:ext cx="47003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 txBox="1"/>
          <p:nvPr/>
        </p:nvSpPr>
        <p:spPr>
          <a:xfrm>
            <a:off x="387050" y="1762201"/>
            <a:ext cx="59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F172A"/>
                </a:solidFill>
              </a:rPr>
              <a:t>CAN 보낼때 주소 등 작성해서 보낸다.</a:t>
            </a:r>
            <a:endParaRPr b="1" i="0" sz="1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6"/>
          <p:cNvSpPr txBox="1"/>
          <p:nvPr/>
        </p:nvSpPr>
        <p:spPr>
          <a:xfrm>
            <a:off x="1062048" y="923150"/>
            <a:ext cx="53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F172A"/>
                </a:solidFill>
              </a:rPr>
              <a:t>프레임 패킹(Data Transmission)</a:t>
            </a:r>
            <a:endParaRPr b="1" i="0" sz="2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600" y="2410214"/>
            <a:ext cx="6866152" cy="310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/>
          <p:nvPr/>
        </p:nvSpPr>
        <p:spPr>
          <a:xfrm>
            <a:off x="1900335" y="3626997"/>
            <a:ext cx="8391300" cy="494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Nucleo-F429ZI</a:t>
            </a:r>
            <a:endParaRPr b="1" i="0" sz="2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7"/>
          <p:cNvSpPr/>
          <p:nvPr/>
        </p:nvSpPr>
        <p:spPr>
          <a:xfrm>
            <a:off x="331046" y="295468"/>
            <a:ext cx="2884832" cy="676082"/>
          </a:xfrm>
          <a:custGeom>
            <a:rect b="b" l="l" r="r" t="t"/>
            <a:pathLst>
              <a:path extrusionOk="0" h="194362" w="759791">
                <a:moveTo>
                  <a:pt x="97181" y="0"/>
                </a:moveTo>
                <a:lnTo>
                  <a:pt x="662610" y="0"/>
                </a:lnTo>
                <a:cubicBezTo>
                  <a:pt x="716282" y="0"/>
                  <a:pt x="759791" y="43509"/>
                  <a:pt x="759791" y="97181"/>
                </a:cubicBezTo>
                <a:lnTo>
                  <a:pt x="759791" y="97181"/>
                </a:lnTo>
                <a:cubicBezTo>
                  <a:pt x="759791" y="122955"/>
                  <a:pt x="749552" y="147673"/>
                  <a:pt x="731327" y="165898"/>
                </a:cubicBezTo>
                <a:cubicBezTo>
                  <a:pt x="713102" y="184123"/>
                  <a:pt x="688384" y="194362"/>
                  <a:pt x="662610" y="194362"/>
                </a:cubicBezTo>
                <a:lnTo>
                  <a:pt x="97181" y="194362"/>
                </a:lnTo>
                <a:cubicBezTo>
                  <a:pt x="71407" y="194362"/>
                  <a:pt x="46689" y="184123"/>
                  <a:pt x="28464" y="165898"/>
                </a:cubicBezTo>
                <a:cubicBezTo>
                  <a:pt x="10239" y="147673"/>
                  <a:pt x="0" y="122955"/>
                  <a:pt x="0" y="97181"/>
                </a:cubicBezTo>
                <a:lnTo>
                  <a:pt x="0" y="97181"/>
                </a:lnTo>
                <a:cubicBezTo>
                  <a:pt x="0" y="71407"/>
                  <a:pt x="10239" y="46689"/>
                  <a:pt x="28464" y="28464"/>
                </a:cubicBezTo>
                <a:cubicBezTo>
                  <a:pt x="46689" y="10239"/>
                  <a:pt x="71407" y="0"/>
                  <a:pt x="97181" y="0"/>
                </a:cubicBezTo>
                <a:close/>
              </a:path>
            </a:pathLst>
          </a:custGeom>
          <a:solidFill>
            <a:srgbClr val="0F1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INTEL EDGE AI SW 8th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180000" y="6300000"/>
            <a:ext cx="720000" cy="360000"/>
          </a:xfrm>
          <a:prstGeom prst="rect">
            <a:avLst/>
          </a:prstGeom>
          <a:blipFill rotWithShape="1">
            <a:blip r:embed="rId3">
              <a:alphaModFix amt="1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7"/>
          <p:cNvSpPr txBox="1"/>
          <p:nvPr/>
        </p:nvSpPr>
        <p:spPr>
          <a:xfrm>
            <a:off x="0" y="1844775"/>
            <a:ext cx="12192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5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US" sz="9600">
                <a:solidFill>
                  <a:srgbClr val="0F172A"/>
                </a:solidFill>
              </a:rPr>
              <a:t>Switch / Routing</a:t>
            </a:r>
            <a:endParaRPr b="1" i="0" sz="96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 슬라이드 꾸미기" id="346" name="Google Shape;3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 슬라이드 꾸미기"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 슬라이드 꾸미기"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31"/>
          <p:cNvSpPr txBox="1"/>
          <p:nvPr/>
        </p:nvSpPr>
        <p:spPr>
          <a:xfrm>
            <a:off x="559039" y="445340"/>
            <a:ext cx="44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F172A"/>
                </a:solidFill>
              </a:rPr>
              <a:t>네트워크 토폴로지 계층</a:t>
            </a:r>
            <a:endParaRPr b="1" i="0" sz="32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31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6" name="Google Shape;366;p31"/>
          <p:cNvGrpSpPr/>
          <p:nvPr/>
        </p:nvGrpSpPr>
        <p:grpSpPr>
          <a:xfrm>
            <a:off x="641578" y="1042832"/>
            <a:ext cx="314106" cy="141668"/>
            <a:chOff x="3513362" y="809644"/>
            <a:chExt cx="625959" cy="282319"/>
          </a:xfrm>
        </p:grpSpPr>
        <p:grpSp>
          <p:nvGrpSpPr>
            <p:cNvPr id="367" name="Google Shape;367;p31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368" name="Google Shape;368;p31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31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371" name="Google Shape;371;p31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374" name="Google Shape;374;p31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descr="업로드한 이미지" id="376" name="Google Shape;376;p31"/>
          <p:cNvSpPr/>
          <p:nvPr/>
        </p:nvSpPr>
        <p:spPr>
          <a:xfrm>
            <a:off x="1682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377" name="Google Shape;377;p31"/>
          <p:cNvSpPr/>
          <p:nvPr/>
        </p:nvSpPr>
        <p:spPr>
          <a:xfrm>
            <a:off x="3206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378" name="Google Shape;378;p31"/>
          <p:cNvSpPr/>
          <p:nvPr/>
        </p:nvSpPr>
        <p:spPr>
          <a:xfrm>
            <a:off x="473075" y="1603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379" name="Google Shape;379;p31"/>
          <p:cNvSpPr/>
          <p:nvPr/>
        </p:nvSpPr>
        <p:spPr>
          <a:xfrm>
            <a:off x="625475" y="3127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380" name="Google Shape;380;p31"/>
          <p:cNvSpPr/>
          <p:nvPr/>
        </p:nvSpPr>
        <p:spPr>
          <a:xfrm>
            <a:off x="777875" y="4651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600" y="1725075"/>
            <a:ext cx="10136202" cy="4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 슬라이드 꾸미기"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p32"/>
          <p:cNvSpPr txBox="1"/>
          <p:nvPr/>
        </p:nvSpPr>
        <p:spPr>
          <a:xfrm>
            <a:off x="559039" y="445340"/>
            <a:ext cx="44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FreeRTOS</a:t>
            </a:r>
            <a:endParaRPr b="1" i="0" sz="32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2"/>
          <p:cNvSpPr txBox="1"/>
          <p:nvPr/>
        </p:nvSpPr>
        <p:spPr>
          <a:xfrm>
            <a:off x="1062048" y="923150"/>
            <a:ext cx="44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FREERTOS 설정</a:t>
            </a:r>
            <a:endParaRPr b="1" i="0" sz="2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p32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0" name="Google Shape;390;p32"/>
          <p:cNvGrpSpPr/>
          <p:nvPr/>
        </p:nvGrpSpPr>
        <p:grpSpPr>
          <a:xfrm>
            <a:off x="641577" y="1042833"/>
            <a:ext cx="314106" cy="141668"/>
            <a:chOff x="3513362" y="809644"/>
            <a:chExt cx="625959" cy="282319"/>
          </a:xfrm>
        </p:grpSpPr>
        <p:grpSp>
          <p:nvGrpSpPr>
            <p:cNvPr id="391" name="Google Shape;391;p32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392" name="Google Shape;392;p32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32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395" name="Google Shape;395;p32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32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398" name="Google Shape;398;p32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descr="업로드한 이미지" id="400" name="Google Shape;400;p32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401" name="Google Shape;401;p32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402" name="Google Shape;402;p32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403" name="Google Shape;403;p32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404" name="Google Shape;404;p32"/>
          <p:cNvSpPr/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1219198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9" name="Google Shape;4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8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6" name="Google Shape;4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4" name="Google Shape;4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37"/>
          <p:cNvSpPr txBox="1"/>
          <p:nvPr/>
        </p:nvSpPr>
        <p:spPr>
          <a:xfrm>
            <a:off x="559039" y="445340"/>
            <a:ext cx="442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700">
                <a:solidFill>
                  <a:srgbClr val="0F172A"/>
                </a:solidFill>
              </a:rPr>
              <a:t>5. CubeMX 설정</a:t>
            </a:r>
            <a:endParaRPr b="1" i="0" sz="37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37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3" name="Google Shape;443;p37"/>
          <p:cNvGrpSpPr/>
          <p:nvPr/>
        </p:nvGrpSpPr>
        <p:grpSpPr>
          <a:xfrm>
            <a:off x="641578" y="1042832"/>
            <a:ext cx="314106" cy="141668"/>
            <a:chOff x="3513362" y="809644"/>
            <a:chExt cx="625959" cy="282319"/>
          </a:xfrm>
        </p:grpSpPr>
        <p:grpSp>
          <p:nvGrpSpPr>
            <p:cNvPr id="444" name="Google Shape;444;p37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445" name="Google Shape;445;p37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37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448" name="Google Shape;448;p37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37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451" name="Google Shape;451;p37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descr="업로드한 이미지" id="453" name="Google Shape;453;p37"/>
          <p:cNvSpPr/>
          <p:nvPr/>
        </p:nvSpPr>
        <p:spPr>
          <a:xfrm>
            <a:off x="1682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454" name="Google Shape;454;p37"/>
          <p:cNvSpPr/>
          <p:nvPr/>
        </p:nvSpPr>
        <p:spPr>
          <a:xfrm>
            <a:off x="3206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455" name="Google Shape;455;p37"/>
          <p:cNvSpPr/>
          <p:nvPr/>
        </p:nvSpPr>
        <p:spPr>
          <a:xfrm>
            <a:off x="473075" y="1603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456" name="Google Shape;456;p37"/>
          <p:cNvSpPr/>
          <p:nvPr/>
        </p:nvSpPr>
        <p:spPr>
          <a:xfrm>
            <a:off x="625475" y="3127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457" name="Google Shape;457;p37"/>
          <p:cNvSpPr/>
          <p:nvPr/>
        </p:nvSpPr>
        <p:spPr>
          <a:xfrm>
            <a:off x="777875" y="4651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75" y="1744100"/>
            <a:ext cx="64198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264" y="4884975"/>
            <a:ext cx="49530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6" name="Google Shape;4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" y="0"/>
            <a:ext cx="121919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4" name="Google Shape;4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2" name="Google Shape;4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41"/>
          <p:cNvSpPr txBox="1"/>
          <p:nvPr/>
        </p:nvSpPr>
        <p:spPr>
          <a:xfrm>
            <a:off x="559050" y="445350"/>
            <a:ext cx="6525298" cy="5547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3700" b="1">
                <a:solidFill>
                  <a:srgbClr val="0f172a"/>
                </a:solidFill>
              </a:rPr>
              <a:t>프로젝트 요약 및 기술적 성과</a:t>
            </a:r>
            <a:endParaRPr sz="3700" b="1" i="0" u="none" strike="noStrike" cap="non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41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91" name="Google Shape;491;p41"/>
          <p:cNvGrpSpPr/>
          <p:nvPr/>
        </p:nvGrpSpPr>
        <p:grpSpPr>
          <a:xfrm>
            <a:off x="641578" y="1042832"/>
            <a:ext cx="314106" cy="141668"/>
            <a:chOff x="3513362" y="809644"/>
            <a:chExt cx="625959" cy="282319"/>
          </a:xfrm>
        </p:grpSpPr>
        <p:grpSp>
          <p:nvGrpSpPr>
            <p:cNvPr id="492" name="Google Shape;492;p41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493" name="Google Shape;493;p41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1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41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496" name="Google Shape;496;p41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1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41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499" name="Google Shape;499;p41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41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descr="업로드한 이미지" id="501" name="Google Shape;501;p41"/>
          <p:cNvSpPr/>
          <p:nvPr/>
        </p:nvSpPr>
        <p:spPr>
          <a:xfrm>
            <a:off x="1682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502" name="Google Shape;502;p41"/>
          <p:cNvSpPr/>
          <p:nvPr/>
        </p:nvSpPr>
        <p:spPr>
          <a:xfrm>
            <a:off x="3206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503" name="Google Shape;503;p41"/>
          <p:cNvSpPr/>
          <p:nvPr/>
        </p:nvSpPr>
        <p:spPr>
          <a:xfrm>
            <a:off x="473075" y="1603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504" name="Google Shape;504;p41"/>
          <p:cNvSpPr/>
          <p:nvPr/>
        </p:nvSpPr>
        <p:spPr>
          <a:xfrm>
            <a:off x="625475" y="3127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505" name="Google Shape;505;p41"/>
          <p:cNvSpPr/>
          <p:nvPr/>
        </p:nvSpPr>
        <p:spPr>
          <a:xfrm>
            <a:off x="777875" y="4651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96" y="1813343"/>
            <a:ext cx="10707226" cy="4263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559039" y="445340"/>
            <a:ext cx="44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F172A"/>
                </a:solidFill>
              </a:rPr>
              <a:t>HW-BOM</a:t>
            </a:r>
            <a:endParaRPr b="1" i="0" sz="32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062048" y="923150"/>
            <a:ext cx="44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15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3" name="Google Shape;103;p15"/>
          <p:cNvGrpSpPr/>
          <p:nvPr/>
        </p:nvGrpSpPr>
        <p:grpSpPr>
          <a:xfrm>
            <a:off x="641578" y="1042832"/>
            <a:ext cx="314106" cy="141668"/>
            <a:chOff x="3513362" y="809644"/>
            <a:chExt cx="625959" cy="282319"/>
          </a:xfrm>
        </p:grpSpPr>
        <p:grpSp>
          <p:nvGrpSpPr>
            <p:cNvPr id="104" name="Google Shape;104;p15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105" name="Google Shape;105;p15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15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108" name="Google Shape;108;p15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15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111" name="Google Shape;111;p15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13837" r="10006" t="0"/>
          <a:stretch/>
        </p:blipFill>
        <p:spPr>
          <a:xfrm rot="10800000">
            <a:off x="6499625" y="1768074"/>
            <a:ext cx="4854175" cy="47804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" name="Google Shape;114;p15"/>
          <p:cNvGraphicFramePr/>
          <p:nvPr/>
        </p:nvGraphicFramePr>
        <p:xfrm>
          <a:off x="1062050" y="17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{34868522-B1F5-4920-91CB-D4CA6E1BBF08}</a:tableStyleId>
              </a:tblPr>
              <a:tblGrid>
                <a:gridCol w="628575"/>
                <a:gridCol w="1452475"/>
                <a:gridCol w="1728300"/>
                <a:gridCol w="806750"/>
              </a:tblGrid>
              <a:tr h="40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No.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품명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규격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수량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62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라즈베리파이 4B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4GB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r>
                        <a:rPr lang="en-US"/>
                        <a:t>개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62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STM32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NUCLEO-F429ZI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r>
                        <a:rPr lang="en-US"/>
                        <a:t>개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40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HC-SR04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초음파센서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r>
                        <a:rPr lang="en-US"/>
                        <a:t>개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40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28BYJ-48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스텝모터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r>
                        <a:rPr lang="en-US"/>
                        <a:t>개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62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SN65HVD230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CAN </a:t>
                      </a:r>
                      <a:r>
                        <a:rPr lang="en-US"/>
                        <a:t>트랜시버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r>
                        <a:rPr lang="en-US"/>
                        <a:t>개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62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EC11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로터리 엔코더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r>
                        <a:rPr lang="en-US"/>
                        <a:t>개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40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DHT11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온습도 센서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r>
                        <a:rPr lang="en-US"/>
                        <a:t>개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62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LED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초록색, 빨간색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개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 슬라이드 꾸미기" id="512" name="Google Shape;5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11353800" y="6472966"/>
            <a:ext cx="144000" cy="144000"/>
          </a:xfrm>
          <a:prstGeom prst="ellipse">
            <a:avLst/>
          </a:prstGeom>
          <a:solidFill>
            <a:srgbClr val="0F1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3"/>
          <p:cNvSpPr/>
          <p:nvPr/>
        </p:nvSpPr>
        <p:spPr>
          <a:xfrm>
            <a:off x="11546605" y="6472966"/>
            <a:ext cx="144000" cy="144000"/>
          </a:xfrm>
          <a:prstGeom prst="ellipse">
            <a:avLst/>
          </a:prstGeom>
          <a:solidFill>
            <a:srgbClr val="4755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3"/>
          <p:cNvSpPr/>
          <p:nvPr/>
        </p:nvSpPr>
        <p:spPr>
          <a:xfrm>
            <a:off x="11932214" y="6472966"/>
            <a:ext cx="144000" cy="14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3"/>
          <p:cNvSpPr/>
          <p:nvPr/>
        </p:nvSpPr>
        <p:spPr>
          <a:xfrm>
            <a:off x="11739410" y="6472966"/>
            <a:ext cx="144000" cy="144000"/>
          </a:xfrm>
          <a:prstGeom prst="ellipse">
            <a:avLst/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3"/>
          <p:cNvSpPr txBox="1"/>
          <p:nvPr/>
        </p:nvSpPr>
        <p:spPr>
          <a:xfrm>
            <a:off x="0" y="1844775"/>
            <a:ext cx="12192000" cy="22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5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1" i="0" sz="96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3"/>
          <p:cNvSpPr/>
          <p:nvPr/>
        </p:nvSpPr>
        <p:spPr>
          <a:xfrm>
            <a:off x="180000" y="6300000"/>
            <a:ext cx="720000" cy="360000"/>
          </a:xfrm>
          <a:prstGeom prst="rect">
            <a:avLst/>
          </a:prstGeom>
          <a:blipFill rotWithShape="1">
            <a:blip r:embed="rId3">
              <a:alphaModFix amt="4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/>
        </p:nvSpPr>
        <p:spPr>
          <a:xfrm>
            <a:off x="0" y="1844775"/>
            <a:ext cx="12192000" cy="22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5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FreeRTOS</a:t>
            </a:r>
            <a:endParaRPr b="1" i="0" sz="96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900335" y="3626997"/>
            <a:ext cx="8391300" cy="494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Nucleo-F429ZI</a:t>
            </a:r>
            <a:endParaRPr b="1" i="0" sz="2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331046" y="295468"/>
            <a:ext cx="2884832" cy="676082"/>
          </a:xfrm>
          <a:custGeom>
            <a:rect b="b" l="l" r="r" t="t"/>
            <a:pathLst>
              <a:path extrusionOk="0" h="194362" w="759791">
                <a:moveTo>
                  <a:pt x="97181" y="0"/>
                </a:moveTo>
                <a:lnTo>
                  <a:pt x="662610" y="0"/>
                </a:lnTo>
                <a:cubicBezTo>
                  <a:pt x="716282" y="0"/>
                  <a:pt x="759791" y="43509"/>
                  <a:pt x="759791" y="97181"/>
                </a:cubicBezTo>
                <a:lnTo>
                  <a:pt x="759791" y="97181"/>
                </a:lnTo>
                <a:cubicBezTo>
                  <a:pt x="759791" y="122955"/>
                  <a:pt x="749552" y="147673"/>
                  <a:pt x="731327" y="165898"/>
                </a:cubicBezTo>
                <a:cubicBezTo>
                  <a:pt x="713102" y="184123"/>
                  <a:pt x="688384" y="194362"/>
                  <a:pt x="662610" y="194362"/>
                </a:cubicBezTo>
                <a:lnTo>
                  <a:pt x="97181" y="194362"/>
                </a:lnTo>
                <a:cubicBezTo>
                  <a:pt x="71407" y="194362"/>
                  <a:pt x="46689" y="184123"/>
                  <a:pt x="28464" y="165898"/>
                </a:cubicBezTo>
                <a:cubicBezTo>
                  <a:pt x="10239" y="147673"/>
                  <a:pt x="0" y="122955"/>
                  <a:pt x="0" y="97181"/>
                </a:cubicBezTo>
                <a:lnTo>
                  <a:pt x="0" y="97181"/>
                </a:lnTo>
                <a:cubicBezTo>
                  <a:pt x="0" y="71407"/>
                  <a:pt x="10239" y="46689"/>
                  <a:pt x="28464" y="28464"/>
                </a:cubicBezTo>
                <a:cubicBezTo>
                  <a:pt x="46689" y="10239"/>
                  <a:pt x="71407" y="0"/>
                  <a:pt x="97181" y="0"/>
                </a:cubicBezTo>
                <a:close/>
              </a:path>
            </a:pathLst>
          </a:custGeom>
          <a:solidFill>
            <a:srgbClr val="0F17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INTEL EDGE AI SW 8th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180000" y="6300000"/>
            <a:ext cx="720000" cy="360000"/>
          </a:xfrm>
          <a:prstGeom prst="rect">
            <a:avLst/>
          </a:prstGeom>
          <a:blipFill rotWithShape="1">
            <a:blip r:embed="rId3">
              <a:alphaModFix amt="1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559039" y="445340"/>
            <a:ext cx="44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FreeRTOS</a:t>
            </a:r>
            <a:endParaRPr b="1" i="0" sz="32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062048" y="923150"/>
            <a:ext cx="44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FREERTOS .ioc 설정</a:t>
            </a:r>
            <a:endParaRPr b="1" i="0" sz="2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1" name="Google Shape;131;p17"/>
          <p:cNvGrpSpPr/>
          <p:nvPr/>
        </p:nvGrpSpPr>
        <p:grpSpPr>
          <a:xfrm>
            <a:off x="641577" y="1042833"/>
            <a:ext cx="314106" cy="141668"/>
            <a:chOff x="3513362" y="809644"/>
            <a:chExt cx="625959" cy="282319"/>
          </a:xfrm>
        </p:grpSpPr>
        <p:grpSp>
          <p:nvGrpSpPr>
            <p:cNvPr id="132" name="Google Shape;132;p17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133" name="Google Shape;133;p17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" name="Google Shape;135;p17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136" name="Google Shape;136;p17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17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139" name="Google Shape;139;p17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96532"/>
            <a:ext cx="3221914" cy="421648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559038" y="5283200"/>
            <a:ext cx="1043983" cy="36124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729656" y="2517422"/>
            <a:ext cx="1043983" cy="36124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3992519" y="1903157"/>
            <a:ext cx="7194770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CMSIS는 Cortex Microcontroller Software Interface Standard의 약자로 ARM Cortex 시리즈끼리의 호환성 및 이식성 증대를 위해 ARM사에서 정한 소프트웨어를 말한다.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CMSIS_RTOS 는 ARM사에서 RTOS의 API를 추상화해서 RTOS의 종류가 달라져도 동일한 API로 사용할 수 있도록 제공되는 인터페이스이다.</a:t>
            </a:r>
            <a:endParaRPr b="1" i="0" sz="1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17"/>
          <p:cNvCxnSpPr/>
          <p:nvPr/>
        </p:nvCxnSpPr>
        <p:spPr>
          <a:xfrm flipH="1" rot="10800000">
            <a:off x="2773639" y="2336800"/>
            <a:ext cx="1218880" cy="361244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559039" y="445340"/>
            <a:ext cx="44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FreeRTOS</a:t>
            </a:r>
            <a:endParaRPr b="1" i="0" sz="32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1062048" y="923150"/>
            <a:ext cx="44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FREERTOS .ioc 설정</a:t>
            </a:r>
            <a:endParaRPr b="1" i="0" sz="2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8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4" name="Google Shape;154;p18"/>
          <p:cNvGrpSpPr/>
          <p:nvPr/>
        </p:nvGrpSpPr>
        <p:grpSpPr>
          <a:xfrm>
            <a:off x="641577" y="1042833"/>
            <a:ext cx="314106" cy="141668"/>
            <a:chOff x="3513362" y="809644"/>
            <a:chExt cx="625959" cy="282319"/>
          </a:xfrm>
        </p:grpSpPr>
        <p:grpSp>
          <p:nvGrpSpPr>
            <p:cNvPr id="155" name="Google Shape;155;p18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156" name="Google Shape;156;p18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" name="Google Shape;158;p18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159" name="Google Shape;159;p18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8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18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162" name="Google Shape;162;p18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053" y="2016759"/>
            <a:ext cx="5040193" cy="258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1949" y="1949889"/>
            <a:ext cx="5773652" cy="272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/>
          <p:nvPr/>
        </p:nvSpPr>
        <p:spPr>
          <a:xfrm>
            <a:off x="2754656" y="3406422"/>
            <a:ext cx="1043983" cy="36124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7759700" y="3309989"/>
            <a:ext cx="3227139" cy="36124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168" name="Google Shape;168;p18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169" name="Google Shape;169;p18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170" name="Google Shape;170;p18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171" name="Google Shape;171;p18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172" name="Google Shape;172;p18"/>
          <p:cNvSpPr/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User\Desktop\1935d169-de7b-45ed-a957-284cdc44da76.png" id="173" name="Google Shape;17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149" y="4171420"/>
            <a:ext cx="6007147" cy="205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559039" y="445340"/>
            <a:ext cx="44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FreeRTOS</a:t>
            </a:r>
            <a:endParaRPr b="1" i="0" sz="32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1062048" y="923150"/>
            <a:ext cx="44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Task 추가</a:t>
            </a:r>
            <a:endParaRPr b="1" i="0" sz="2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19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4" name="Google Shape;184;p19"/>
          <p:cNvGrpSpPr/>
          <p:nvPr/>
        </p:nvGrpSpPr>
        <p:grpSpPr>
          <a:xfrm>
            <a:off x="641577" y="1042833"/>
            <a:ext cx="314106" cy="141668"/>
            <a:chOff x="3513362" y="809644"/>
            <a:chExt cx="625959" cy="282319"/>
          </a:xfrm>
        </p:grpSpPr>
        <p:grpSp>
          <p:nvGrpSpPr>
            <p:cNvPr id="185" name="Google Shape;185;p19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186" name="Google Shape;186;p19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19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189" name="Google Shape;189;p19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19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192" name="Google Shape;192;p19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descr="업로드한 이미지" id="194" name="Google Shape;194;p19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195" name="Google Shape;195;p19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196" name="Google Shape;196;p19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197" name="Google Shape;197;p19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198" name="Google Shape;198;p19"/>
          <p:cNvSpPr/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75" y="1781175"/>
            <a:ext cx="490855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/>
          <p:nvPr/>
        </p:nvSpPr>
        <p:spPr>
          <a:xfrm>
            <a:off x="4597000" y="3464150"/>
            <a:ext cx="556500" cy="254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4">
            <a:alphaModFix/>
          </a:blip>
          <a:srcRect b="0" l="2362" r="0" t="0"/>
          <a:stretch/>
        </p:blipFill>
        <p:spPr>
          <a:xfrm>
            <a:off x="8626575" y="2129927"/>
            <a:ext cx="3427375" cy="37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677" y="5041900"/>
            <a:ext cx="7145336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 rotWithShape="1">
          <a:blip r:embed="rId6">
            <a:alphaModFix/>
          </a:blip>
          <a:srcRect b="0" l="9338" r="0" t="3975"/>
          <a:stretch/>
        </p:blipFill>
        <p:spPr>
          <a:xfrm>
            <a:off x="5229225" y="1489475"/>
            <a:ext cx="3322476" cy="3500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19"/>
          <p:cNvCxnSpPr/>
          <p:nvPr/>
        </p:nvCxnSpPr>
        <p:spPr>
          <a:xfrm>
            <a:off x="2303739" y="3059288"/>
            <a:ext cx="2850600" cy="86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5" name="Google Shape;205;p19"/>
          <p:cNvSpPr txBox="1"/>
          <p:nvPr/>
        </p:nvSpPr>
        <p:spPr>
          <a:xfrm>
            <a:off x="439823" y="4640382"/>
            <a:ext cx="5220005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Task를 만들고 generate code 하면 다음과 같은 코드 생성됨 </a:t>
            </a:r>
            <a:endParaRPr b="1" i="0" sz="1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559039" y="445340"/>
            <a:ext cx="44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F172A"/>
                </a:solidFill>
                <a:latin typeface="Arial"/>
                <a:ea typeface="Arial"/>
                <a:cs typeface="Arial"/>
                <a:sym typeface="Arial"/>
              </a:rPr>
              <a:t>FreeRTOS</a:t>
            </a:r>
            <a:endParaRPr b="1" i="0" sz="32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1062048" y="923150"/>
            <a:ext cx="44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F172A"/>
                </a:solidFill>
              </a:rPr>
              <a:t>CAN 통신 Task</a:t>
            </a:r>
            <a:endParaRPr b="1" i="0" sz="2400" u="none" cap="none" strike="noStrike">
              <a:solidFill>
                <a:srgbClr val="0F17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20"/>
          <p:cNvCxnSpPr/>
          <p:nvPr/>
        </p:nvCxnSpPr>
        <p:spPr>
          <a:xfrm>
            <a:off x="1323975" y="1534270"/>
            <a:ext cx="10868100" cy="0"/>
          </a:xfrm>
          <a:prstGeom prst="straightConnector1">
            <a:avLst/>
          </a:prstGeom>
          <a:noFill/>
          <a:ln cap="flat" cmpd="sng" w="9525">
            <a:solidFill>
              <a:srgbClr val="0F172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4" name="Google Shape;214;p20"/>
          <p:cNvGrpSpPr/>
          <p:nvPr/>
        </p:nvGrpSpPr>
        <p:grpSpPr>
          <a:xfrm>
            <a:off x="641578" y="1042832"/>
            <a:ext cx="314106" cy="141668"/>
            <a:chOff x="3513362" y="809644"/>
            <a:chExt cx="625959" cy="282319"/>
          </a:xfrm>
        </p:grpSpPr>
        <p:grpSp>
          <p:nvGrpSpPr>
            <p:cNvPr id="215" name="Google Shape;215;p20"/>
            <p:cNvGrpSpPr/>
            <p:nvPr/>
          </p:nvGrpSpPr>
          <p:grpSpPr>
            <a:xfrm>
              <a:off x="3885521" y="809644"/>
              <a:ext cx="253800" cy="282319"/>
              <a:chOff x="3885521" y="809644"/>
              <a:chExt cx="253800" cy="282319"/>
            </a:xfrm>
          </p:grpSpPr>
          <p:sp>
            <p:nvSpPr>
              <p:cNvPr id="216" name="Google Shape;216;p20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0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20"/>
            <p:cNvGrpSpPr/>
            <p:nvPr/>
          </p:nvGrpSpPr>
          <p:grpSpPr>
            <a:xfrm>
              <a:off x="3699441" y="809644"/>
              <a:ext cx="253800" cy="282319"/>
              <a:chOff x="3885521" y="809644"/>
              <a:chExt cx="253800" cy="282319"/>
            </a:xfrm>
          </p:grpSpPr>
          <p:sp>
            <p:nvSpPr>
              <p:cNvPr id="219" name="Google Shape;219;p20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20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20"/>
            <p:cNvGrpSpPr/>
            <p:nvPr/>
          </p:nvGrpSpPr>
          <p:grpSpPr>
            <a:xfrm>
              <a:off x="3513362" y="809644"/>
              <a:ext cx="253800" cy="282319"/>
              <a:chOff x="3885521" y="809644"/>
              <a:chExt cx="253800" cy="282319"/>
            </a:xfrm>
          </p:grpSpPr>
          <p:sp>
            <p:nvSpPr>
              <p:cNvPr id="222" name="Google Shape;222;p20"/>
              <p:cNvSpPr/>
              <p:nvPr/>
            </p:nvSpPr>
            <p:spPr>
              <a:xfrm flipH="1" rot="10800000">
                <a:off x="3885521" y="809644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0"/>
              <p:cNvSpPr/>
              <p:nvPr/>
            </p:nvSpPr>
            <p:spPr>
              <a:xfrm>
                <a:off x="3885521" y="949463"/>
                <a:ext cx="253800" cy="142500"/>
              </a:xfrm>
              <a:prstGeom prst="parallelogram">
                <a:avLst>
                  <a:gd fmla="val 108380" name="adj"/>
                </a:avLst>
              </a:prstGeom>
              <a:solidFill>
                <a:srgbClr val="0F172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descr="업로드한 이미지" id="224" name="Google Shape;224;p20"/>
          <p:cNvSpPr/>
          <p:nvPr/>
        </p:nvSpPr>
        <p:spPr>
          <a:xfrm>
            <a:off x="1682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225" name="Google Shape;225;p20"/>
          <p:cNvSpPr/>
          <p:nvPr/>
        </p:nvSpPr>
        <p:spPr>
          <a:xfrm>
            <a:off x="3206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226" name="Google Shape;226;p20"/>
          <p:cNvSpPr/>
          <p:nvPr/>
        </p:nvSpPr>
        <p:spPr>
          <a:xfrm>
            <a:off x="473075" y="1603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227" name="Google Shape;227;p20"/>
          <p:cNvSpPr/>
          <p:nvPr/>
        </p:nvSpPr>
        <p:spPr>
          <a:xfrm>
            <a:off x="625475" y="3127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업로드한 이미지" id="228" name="Google Shape;228;p20"/>
          <p:cNvSpPr/>
          <p:nvPr/>
        </p:nvSpPr>
        <p:spPr>
          <a:xfrm>
            <a:off x="777875" y="4651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838" y="2064850"/>
            <a:ext cx="9302316" cy="42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 슬라이드 꾸미기" id="235" name="Google Shape;2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168</ep:Words>
  <ep:PresentationFormat/>
  <ep:Paragraphs>137</ep:Paragraphs>
  <ep:Slides>31</ep:Slides>
  <ep:Notes>31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kcci</cp:lastModifiedBy>
  <dcterms:modified xsi:type="dcterms:W3CDTF">2026-01-19T02:46:30.351</dcterms:modified>
  <cp:revision>6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